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3" r:id="rId6"/>
    <p:sldId id="258" r:id="rId7"/>
    <p:sldId id="267" r:id="rId8"/>
    <p:sldId id="259" r:id="rId9"/>
    <p:sldId id="262" r:id="rId10"/>
    <p:sldId id="261" r:id="rId11"/>
    <p:sldId id="270" r:id="rId12"/>
    <p:sldId id="260" r:id="rId13"/>
    <p:sldId id="266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E6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7" autoAdjust="0"/>
    <p:restoredTop sz="94660"/>
  </p:normalViewPr>
  <p:slideViewPr>
    <p:cSldViewPr snapToGrid="0">
      <p:cViewPr varScale="1">
        <p:scale>
          <a:sx n="79" d="100"/>
          <a:sy n="79" d="100"/>
        </p:scale>
        <p:origin x="106" y="9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3C0AA-77EC-49AB-AA97-6B702D017313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16050-B84A-4911-91BC-C0353F3B3E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45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5EA21-86C7-99EF-A3FA-6E85FC0B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757DFC-844D-7E97-7825-7913BD1C3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D0526-6C5B-1C6C-6E69-8048A7A3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20372-D06D-4D58-BFE4-B6DF07A80388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5CD2C2-1142-70F5-7551-BEA6DC8E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BB21BB-8718-5D0C-27A1-2FF1628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71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3EC5-D2D1-916A-E225-B1D5EB5B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550E2-8741-6F93-E294-22DB5D45D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5EED3-EB12-9023-5CAC-F0FF59EE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B9B8-4158-4A13-9BCC-82EA590E1D44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13315B-233F-4D90-B30F-7033F182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3CED9A-A09A-BC5A-C52F-8B1EBF17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A7A4675-2F5C-DE48-1883-325A58B65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1232C4-23C4-695D-D78C-02D348040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578F4-F690-45B3-7565-C0C6B15D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4BBA-8D93-45F9-8C97-96A39AEA1891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AFFD19-5C13-EC94-6578-E6985E67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A9B73-5191-BAE7-8081-10C52B1A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76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A9625-51DF-5FDA-7129-7582161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46E49-5B8C-284E-4308-69D5BA2E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FDECD3-C46B-A23F-2E89-0EE98B06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4A02-FAB6-499B-A04C-DDC4627E2680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4F3AB-42CF-41C4-BC83-792AB468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493FDA-E852-6F83-8DCF-45DD9F4B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08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BC6D-5CD4-B8A7-F27F-00ADA761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A840F-F960-1B62-5807-93EFEAC17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B9032-D995-46E0-1FFB-1ECBD105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CD1E1-5881-4208-8BF2-3935AFB75460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773CBE-CEED-95EB-D94F-5714CAD4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59CA92-FF47-EF40-8D2C-7B4026C6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92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72019-DD17-1554-D2FC-9E29BCA4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C638D-730C-818E-3AE1-035FACD15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7C375E-1688-E811-5971-ED876246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72B895-1798-1951-D4F0-88C8E212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729D-983F-4345-9FC1-9EA66AD62C19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31CA44-CC15-20E3-5480-2D09C922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9D5A61-DD54-DD69-6681-F299A557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7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32A62-91F2-145B-2E58-E489D39F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39D8F0-2938-9AD7-61BB-ED10D0CB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C7F26B-BD75-A572-BEBD-25444E453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274AB2-CB91-C229-DD54-8B7576B64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5EE8A1-735C-A2E4-A58A-53D77F04A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8F89665-998B-59BC-F50A-128F427A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A0B1-5CD6-46D5-A879-2777D2357296}" type="datetime1">
              <a:rPr lang="fr-FR" smtClean="0"/>
              <a:t>11/01/2024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1A7524-2368-0269-43C7-59D5CDEA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E98D0A-5393-0029-27A4-117E0339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38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4416F-0A8A-C156-07F6-E4E9BE24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EF046-4FF3-B6E0-BE93-BB8EC463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2ECD-1F2B-4AEE-BF8B-61095F2263F3}" type="datetime1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FB080C-187A-621D-102A-C5F514C4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55448E-C551-E2D8-0782-B1A3133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DA0744-B38E-955F-72AA-EA4710D1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7BD6-F500-4E65-9A66-394592F491C3}" type="datetime1">
              <a:rPr lang="fr-FR" smtClean="0"/>
              <a:t>11/01/2024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4C5CDAF-AE5E-133F-F139-B5648C19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1BD5C5-AF5B-BEBD-8DF4-DE425441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F9DFF-5155-4283-F362-A36D6E46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751468-63A4-41B2-B798-81FB5B91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6E711A-2679-3040-EA91-9FFDAFA4B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09E816-88DA-5405-556C-A5249FE0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2B13-FA5F-4594-994D-03D96BB06441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5D0471-599A-7FE1-0992-9A4A2397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D181A9-31D4-DA15-92F0-A0EA89B5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2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52739-589E-E696-4EE3-8A49B3D7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AAEDF4-1EC4-F0B5-F6F8-74AA18CF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3881FE-8039-B0E2-0EB4-F398CF37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BC962-428B-EFB6-C0A7-FF420806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A2E0-E207-4721-B0CB-6F1365C64B75}" type="datetime1">
              <a:rPr lang="fr-FR" smtClean="0"/>
              <a:t>11/01/2024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EAA39D-161F-C131-D290-7AFB9B1D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41C5C5-79CB-70F4-90BA-7A56B0C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8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E9F72A-0A85-A71C-C8EF-943E450E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C6CE91-09E2-E477-309D-F50ACB5B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19CE5A-0CE0-BBDF-07A8-BD1E4DEC3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9ABE6-34ED-4F46-84C3-5CB530ED43B8}" type="datetime1">
              <a:rPr lang="fr-FR" smtClean="0"/>
              <a:t>11/01/2024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0626B-5B5F-EF41-A69B-677E2CAD6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E8AC74-0834-7C60-D096-489CE783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6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tags" Target="../tags/tag139.xml"/><Relationship Id="rId21" Type="http://schemas.openxmlformats.org/officeDocument/2006/relationships/tags" Target="../tags/tag134.xml"/><Relationship Id="rId34" Type="http://schemas.openxmlformats.org/officeDocument/2006/relationships/image" Target="../media/image26.sv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25.png"/><Relationship Id="rId38" Type="http://schemas.openxmlformats.org/officeDocument/2006/relationships/image" Target="../media/image30.sv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tags" Target="../tags/tag142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9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tags" Target="../tags/tag141.xml"/><Relationship Id="rId36" Type="http://schemas.openxmlformats.org/officeDocument/2006/relationships/image" Target="../media/image28.sv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tags" Target="../tags/tag144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tags" Target="../tags/tag140.xml"/><Relationship Id="rId30" Type="http://schemas.openxmlformats.org/officeDocument/2006/relationships/tags" Target="../tags/tag143.xml"/><Relationship Id="rId35" Type="http://schemas.openxmlformats.org/officeDocument/2006/relationships/image" Target="../media/image27.png"/><Relationship Id="rId8" Type="http://schemas.openxmlformats.org/officeDocument/2006/relationships/tags" Target="../tags/tag121.xml"/><Relationship Id="rId3" Type="http://schemas.openxmlformats.org/officeDocument/2006/relationships/tags" Target="../tags/tag1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33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32.png"/><Relationship Id="rId2" Type="http://schemas.openxmlformats.org/officeDocument/2006/relationships/tags" Target="../tags/tag146.xml"/><Relationship Id="rId16" Type="http://schemas.openxmlformats.org/officeDocument/2006/relationships/image" Target="../media/image36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1.png"/><Relationship Id="rId5" Type="http://schemas.openxmlformats.org/officeDocument/2006/relationships/tags" Target="../tags/tag149.xml"/><Relationship Id="rId15" Type="http://schemas.openxmlformats.org/officeDocument/2006/relationships/image" Target="../media/image3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3" Type="http://schemas.openxmlformats.org/officeDocument/2006/relationships/tags" Target="../tags/tag156.xml"/><Relationship Id="rId21" Type="http://schemas.openxmlformats.org/officeDocument/2006/relationships/hyperlink" Target="https://www.figma.com/file/91ZgQhoo5W1fAfQzZKCaM2/DB_open_weather_app?type=whiteboard&amp;node-id=0-1&amp;t=zuChlPNgSyz0mgCD-0" TargetMode="Externa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5" Type="http://schemas.openxmlformats.org/officeDocument/2006/relationships/image" Target="../media/image40.svg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24" Type="http://schemas.openxmlformats.org/officeDocument/2006/relationships/image" Target="../media/image39.png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23" Type="http://schemas.openxmlformats.org/officeDocument/2006/relationships/image" Target="../media/image38.svg"/><Relationship Id="rId10" Type="http://schemas.openxmlformats.org/officeDocument/2006/relationships/tags" Target="../tags/tag163.xml"/><Relationship Id="rId19" Type="http://schemas.openxmlformats.org/officeDocument/2006/relationships/tags" Target="../tags/tag172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hyperlink" Target="https://www.figma.com/file/0TeoqPtUp7gtM74BHsatwW/3WA-Weather-App?type=design&amp;node-id=46-3389&amp;mode=design&amp;t=huD4stu5m2AYqywT-0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www.figma.com/file/0TeoqPtUp7gtM74BHsatwW/3WA-Weather-App?type=design&amp;node-id=52-2144&amp;mode=design&amp;t=w79rOfkXLSn6sPa2-0" TargetMode="External"/><Relationship Id="rId5" Type="http://schemas.openxmlformats.org/officeDocument/2006/relationships/hyperlink" Target="https://open-weather-app-study.netlify.app/" TargetMode="Externa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3.sv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2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9" Type="http://schemas.openxmlformats.org/officeDocument/2006/relationships/image" Target="../media/image5.svg"/><Relationship Id="rId21" Type="http://schemas.openxmlformats.org/officeDocument/2006/relationships/tags" Target="../tags/tag47.xml"/><Relationship Id="rId34" Type="http://schemas.openxmlformats.org/officeDocument/2006/relationships/tags" Target="../tags/tag60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image" Target="../media/image4.png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tags" Target="../tags/tag55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31" Type="http://schemas.openxmlformats.org/officeDocument/2006/relationships/tags" Target="../tags/tag57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8" Type="http://schemas.openxmlformats.org/officeDocument/2006/relationships/tags" Target="../tags/tag34.xml"/><Relationship Id="rId3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7.sv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6.png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1.xml"/><Relationship Id="rId5" Type="http://schemas.microsoft.com/office/2007/relationships/media" Target="../media/media1.mp4"/><Relationship Id="rId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83.xml"/><Relationship Id="rId16" Type="http://schemas.openxmlformats.org/officeDocument/2006/relationships/image" Target="../media/image1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15" Type="http://schemas.openxmlformats.org/officeDocument/2006/relationships/image" Target="../media/image12.png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18.sv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17.png"/><Relationship Id="rId2" Type="http://schemas.openxmlformats.org/officeDocument/2006/relationships/tags" Target="../tags/tag9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15.png"/><Relationship Id="rId10" Type="http://schemas.openxmlformats.org/officeDocument/2006/relationships/tags" Target="../tags/tag101.xml"/><Relationship Id="rId19" Type="http://schemas.openxmlformats.org/officeDocument/2006/relationships/image" Target="../media/image19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3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2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21.png"/><Relationship Id="rId5" Type="http://schemas.openxmlformats.org/officeDocument/2006/relationships/tags" Target="../tags/tag10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14FC2-7682-E884-F71C-89E64568F097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2455620"/>
            <a:ext cx="9144000" cy="1111879"/>
          </a:xfrm>
          <a:noFill/>
        </p:spPr>
        <p:txBody>
          <a:bodyPr/>
          <a:lstStyle/>
          <a:p>
            <a:r>
              <a:rPr lang="fr-FR" b="1" dirty="0"/>
              <a:t>Open </a:t>
            </a:r>
            <a:r>
              <a:rPr lang="fr-FR" b="1" dirty="0" err="1"/>
              <a:t>Weather</a:t>
            </a:r>
            <a:r>
              <a:rPr lang="fr-FR" b="1" dirty="0"/>
              <a:t> App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0F20B7-1099-2BEB-F101-DB4CFCE26BAF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306061" y="5752415"/>
            <a:ext cx="2960451" cy="418728"/>
          </a:xfrm>
        </p:spPr>
        <p:txBody>
          <a:bodyPr>
            <a:normAutofit lnSpcReduction="10000"/>
          </a:bodyPr>
          <a:lstStyle/>
          <a:p>
            <a:pPr algn="r"/>
            <a:r>
              <a:rPr lang="fr-FR" dirty="0"/>
              <a:t>DARDÉ Marina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D222C33-CD90-A8C0-A4D8-13AE6F2F4C8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266512" y="5752415"/>
            <a:ext cx="2960451" cy="4187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| 3WA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AD8CE-03CC-2A5E-C1A2-EB4B7A1A36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65036" y="3594844"/>
            <a:ext cx="626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Application perméante accéder  aux donnés météo  courantes, historiques et la  prévision météo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99A92-7B97-C3A5-C565-F0D40DB781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24996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233E6F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 descr="Une image contenant œuf, léger&#10;&#10;Description générée automatiquement">
            <a:extLst>
              <a:ext uri="{FF2B5EF4-FFF2-40B4-BE49-F238E27FC236}">
                <a16:creationId xmlns:a16="http://schemas.microsoft.com/office/drawing/2014/main" id="{9BDB12A2-A17F-218E-7E30-C8E5F3E552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624" y="-616247"/>
            <a:ext cx="2422849" cy="23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8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0C3C77-B691-D5E4-E388-4F8660F5EC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35FAAA-F0ED-CC56-FEFC-6D250559B4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6923" y="371075"/>
            <a:ext cx="348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Schéma </a:t>
            </a:r>
            <a:r>
              <a:rPr lang="fr-FR" b="1" dirty="0" err="1">
                <a:solidFill>
                  <a:schemeClr val="bg1"/>
                </a:solidFill>
                <a:highlight>
                  <a:srgbClr val="233E6F"/>
                </a:highlight>
              </a:rPr>
              <a:t>access</a:t>
            </a:r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 JWT et </a:t>
            </a:r>
            <a:r>
              <a:rPr lang="fr-FR" b="1" dirty="0" err="1">
                <a:solidFill>
                  <a:schemeClr val="bg1"/>
                </a:solidFill>
                <a:highlight>
                  <a:srgbClr val="233E6F"/>
                </a:highlight>
              </a:rPr>
              <a:t>Refresh</a:t>
            </a:r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 JWT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AB05B67-FF73-5391-7E6B-0DD8A3338F54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415396" y="1173192"/>
            <a:ext cx="0" cy="495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138A1ED-1ECA-1020-AE5E-82FB1BF23BAB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9851365" y="1121433"/>
            <a:ext cx="0" cy="5006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6936DFC7-C696-214D-9BA7-DDF97928B2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5451" y="453192"/>
            <a:ext cx="720000" cy="720000"/>
          </a:xfrm>
          <a:prstGeom prst="rect">
            <a:avLst/>
          </a:prstGeom>
        </p:spPr>
      </p:pic>
      <p:pic>
        <p:nvPicPr>
          <p:cNvPr id="10" name="Graphique 9" descr="Serveur contour">
            <a:extLst>
              <a:ext uri="{FF2B5EF4-FFF2-40B4-BE49-F238E27FC236}">
                <a16:creationId xmlns:a16="http://schemas.microsoft.com/office/drawing/2014/main" id="{1853C4C5-460E-72D3-CAA6-FC7F365D68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602565" y="453192"/>
            <a:ext cx="720000" cy="72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7F71B10-791E-A1BA-60BA-0B1A2CDFFE1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14254" y="99887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Login</a:t>
            </a:r>
            <a:r>
              <a:rPr lang="fr-FR" dirty="0"/>
              <a:t> 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AAE8DD3-8ED0-2A1F-B463-EFCC45C6264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2930523" y="1726821"/>
            <a:ext cx="628003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44FD511-1139-474B-CED8-B8FB6A00391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54589" y="1391974"/>
            <a:ext cx="1882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Access +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tokens</a:t>
            </a:r>
            <a:r>
              <a:rPr lang="fr-FR" sz="1400" dirty="0"/>
              <a:t>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1DD00B-68CE-0DA6-78CA-1AE2AA058AF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43022" y="1899793"/>
            <a:ext cx="360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Protected</a:t>
            </a:r>
            <a:r>
              <a:rPr lang="fr-FR" sz="1400" dirty="0"/>
              <a:t> </a:t>
            </a:r>
            <a:r>
              <a:rPr lang="fr-FR" sz="1400" dirty="0" err="1"/>
              <a:t>endpoint</a:t>
            </a:r>
            <a:r>
              <a:rPr lang="fr-FR" sz="1400" dirty="0"/>
              <a:t>: </a:t>
            </a:r>
            <a:r>
              <a:rPr lang="fr-FR" sz="1400" dirty="0" err="1"/>
              <a:t>jwt</a:t>
            </a:r>
            <a:r>
              <a:rPr lang="fr-FR" sz="1400" dirty="0"/>
              <a:t> (10min) +</a:t>
            </a:r>
            <a:r>
              <a:rPr lang="fr-FR" sz="1400" dirty="0" err="1"/>
              <a:t>refresh</a:t>
            </a:r>
            <a:r>
              <a:rPr lang="fr-FR" sz="1400" dirty="0"/>
              <a:t> (30d)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A2524A4-CE9F-B75D-10FA-F3E5C3BB9A3A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flipH="1">
            <a:off x="2993365" y="2772386"/>
            <a:ext cx="628003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379634F-A9FC-1716-650A-A02217AC73D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315469" y="2402805"/>
            <a:ext cx="346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 est valide ? Les données sont envoyées 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D7D4674-9AC8-6369-8EB6-626E7CD13C9B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H="1">
            <a:off x="2978070" y="3330319"/>
            <a:ext cx="62800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73E076-BC0F-6DE7-6B3D-A2E626782B7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532087" y="2945206"/>
            <a:ext cx="3748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n’est pas !valide ? La réponse:  non </a:t>
            </a:r>
            <a:r>
              <a:rPr lang="fr-FR" sz="1400" dirty="0" err="1"/>
              <a:t>authorisé</a:t>
            </a:r>
            <a:endParaRPr lang="fr-FR" sz="14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EDE16F-1A8F-0806-03DF-C053EB85CAAC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2993365" y="3817864"/>
            <a:ext cx="628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53F4AF9-5F0B-A005-9729-2A151AF4515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003914" y="3534931"/>
            <a:ext cx="4185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 Demande de  nouvel </a:t>
            </a:r>
            <a:r>
              <a:rPr lang="fr-FR" sz="1400" dirty="0" err="1"/>
              <a:t>access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r>
              <a:rPr lang="fr-FR" sz="1400" dirty="0"/>
              <a:t> avec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endParaRPr lang="fr-FR" sz="14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2D154E0-C451-3025-EF8D-9B66D4EE5597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H="1">
            <a:off x="2993365" y="5033247"/>
            <a:ext cx="628003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CB0D7EF-1F10-11B0-0C74-6810F623D58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286545" y="4616414"/>
            <a:ext cx="561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est valide ?  Server génère est envoie un  nouvel </a:t>
            </a:r>
            <a:r>
              <a:rPr lang="fr-FR" sz="1400" dirty="0" err="1"/>
              <a:t>access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endParaRPr lang="fr-FR" sz="14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D0F2599-F2B5-6A7F-E172-5232E0CA7E2D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2993365" y="2199269"/>
            <a:ext cx="628003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1B25247-5F42-04AF-577A-CBBC1F6D532E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2930523" y="5667556"/>
            <a:ext cx="62800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90664637-A3F3-D328-C145-40314B12C99D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260882" y="5158249"/>
            <a:ext cx="3670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requête de  nouveau avec </a:t>
            </a:r>
            <a:r>
              <a:rPr lang="fr-FR" sz="1400" b="1" dirty="0"/>
              <a:t>new</a:t>
            </a:r>
            <a:r>
              <a:rPr lang="fr-FR" sz="1400" dirty="0"/>
              <a:t>  </a:t>
            </a:r>
            <a:r>
              <a:rPr lang="fr-FR" sz="1400" dirty="0" err="1"/>
              <a:t>jwt</a:t>
            </a:r>
            <a:r>
              <a:rPr lang="fr-FR" sz="1400" dirty="0"/>
              <a:t> +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41496A1-CB46-E8C5-9BAF-A65479BBD8B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2932290" y="1354347"/>
            <a:ext cx="628003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que 37" descr="Base de données avec un remplissage uni">
            <a:extLst>
              <a:ext uri="{FF2B5EF4-FFF2-40B4-BE49-F238E27FC236}">
                <a16:creationId xmlns:a16="http://schemas.microsoft.com/office/drawing/2014/main" id="{2356B8F9-1CEC-DF89-C615-FAD4330853E8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705579" y="3457864"/>
            <a:ext cx="720000" cy="7200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9D42D69-8D9C-3850-AFB5-379CFA81F3DA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199542" y="2881223"/>
            <a:ext cx="180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Vérification de </a:t>
            </a:r>
            <a:r>
              <a:rPr lang="fr-FR" sz="1200" dirty="0" err="1"/>
              <a:t>refresh</a:t>
            </a:r>
            <a:r>
              <a:rPr lang="fr-FR" sz="1200" dirty="0"/>
              <a:t> </a:t>
            </a:r>
            <a:r>
              <a:rPr lang="fr-FR" sz="1200" dirty="0" err="1"/>
              <a:t>jwt</a:t>
            </a:r>
            <a:r>
              <a:rPr lang="fr-FR" sz="1200" dirty="0"/>
              <a:t> dans la </a:t>
            </a:r>
            <a:r>
              <a:rPr lang="fr-FR" sz="1200" dirty="0" err="1"/>
              <a:t>db</a:t>
            </a:r>
            <a:r>
              <a:rPr lang="fr-FR" sz="1200" dirty="0"/>
              <a:t> et sa validité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40E7196-32AC-E4EB-60A3-CD984FB58617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 flipH="1">
            <a:off x="2978070" y="4230145"/>
            <a:ext cx="62800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D2D8B8B0-E180-883C-D14B-F29574BBAE89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3866569" y="3910169"/>
            <a:ext cx="550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 n’est pas valide ? La réponse:  non autorisé. Déconnection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073C6F8-7447-7C65-B2CD-DB543EDE9E82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 flipV="1">
            <a:off x="2639683" y="1354347"/>
            <a:ext cx="0" cy="2875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98D08EED-EBA5-A7DF-9B72-9F63F24FF86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4181462" y="5791165"/>
            <a:ext cx="400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+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sont  valides ? Les données envoyé 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03A37FC-E35A-96BA-A88B-FF92F9DF79BF}"/>
              </a:ext>
            </a:extLst>
          </p:cNvPr>
          <p:cNvCxnSpPr/>
          <p:nvPr>
            <p:custDataLst>
              <p:tags r:id="rId29"/>
            </p:custDataLst>
          </p:nvPr>
        </p:nvCxnSpPr>
        <p:spPr>
          <a:xfrm flipH="1">
            <a:off x="2934418" y="6128128"/>
            <a:ext cx="628003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02B9B1B-0472-E94A-2EC2-B3378A68DBD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324199" y="1702832"/>
            <a:ext cx="200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Access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est</a:t>
            </a:r>
            <a:r>
              <a:rPr lang="fr-FR" sz="1100" b="1" dirty="0"/>
              <a:t> </a:t>
            </a:r>
            <a:r>
              <a:rPr lang="fr-FR" sz="1100" dirty="0"/>
              <a:t>stocké dans le local ou le session </a:t>
            </a:r>
            <a:r>
              <a:rPr lang="fr-FR" sz="1100" dirty="0" err="1"/>
              <a:t>storage</a:t>
            </a:r>
            <a:endParaRPr lang="fr-FR" sz="1100" dirty="0"/>
          </a:p>
          <a:p>
            <a:r>
              <a:rPr lang="fr-FR" sz="1100" b="1" dirty="0" err="1"/>
              <a:t>Refresh</a:t>
            </a:r>
            <a:r>
              <a:rPr lang="fr-FR" sz="1100" b="1" dirty="0"/>
              <a:t>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est</a:t>
            </a:r>
            <a:r>
              <a:rPr lang="fr-FR" sz="1100" b="1" dirty="0"/>
              <a:t> </a:t>
            </a:r>
            <a:r>
              <a:rPr lang="fr-FR" sz="1100" dirty="0"/>
              <a:t>stocké  dans les cookies http </a:t>
            </a:r>
            <a:r>
              <a:rPr lang="fr-FR" sz="1100" dirty="0" err="1"/>
              <a:t>only</a:t>
            </a:r>
            <a:endParaRPr lang="fr-FR" sz="11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89631F-0BD8-8114-1121-7DB256809AFE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24198" y="4433083"/>
            <a:ext cx="20022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Access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on change </a:t>
            </a:r>
            <a:r>
              <a:rPr lang="fr-FR" sz="1100" dirty="0" err="1"/>
              <a:t>jwt</a:t>
            </a:r>
            <a:r>
              <a:rPr lang="fr-FR" sz="1100" dirty="0"/>
              <a:t> dans le </a:t>
            </a:r>
            <a:r>
              <a:rPr lang="fr-FR" sz="1100" dirty="0" err="1"/>
              <a:t>storage</a:t>
            </a:r>
            <a:r>
              <a:rPr lang="fr-FR" sz="1100" dirty="0"/>
              <a:t> du browser</a:t>
            </a:r>
          </a:p>
          <a:p>
            <a:r>
              <a:rPr lang="fr-FR" sz="1100" b="1" dirty="0" err="1"/>
              <a:t>Refresh</a:t>
            </a:r>
            <a:r>
              <a:rPr lang="fr-FR" sz="1100" b="1" dirty="0"/>
              <a:t>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ne change pas</a:t>
            </a:r>
          </a:p>
        </p:txBody>
      </p:sp>
    </p:spTree>
    <p:extLst>
      <p:ext uri="{BB962C8B-B14F-4D97-AF65-F5344CB8AC3E}">
        <p14:creationId xmlns:p14="http://schemas.microsoft.com/office/powerpoint/2010/main" val="80778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B3BC16-032E-4ADD-3ADD-5D530D8D35C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863BC8-889E-53B9-01C7-957D971941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4773" y="225936"/>
            <a:ext cx="6161062" cy="3698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DE35DA-26C0-F35F-35F3-B1C614AFF4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2564" y="861550"/>
            <a:ext cx="3816036" cy="2862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D321B4-0A9A-A52A-C094-0582CEABC7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88250" y="225936"/>
            <a:ext cx="4359018" cy="830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E388CE-7B73-A3EB-172C-B44B054517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31459" y="1196526"/>
            <a:ext cx="3255448" cy="292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0FFDBF0-474B-3D68-0040-2250E50AA9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45340" y="3514406"/>
            <a:ext cx="3855927" cy="3024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3FCFF72-B4D6-A063-6792-2C32E91E88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t="17064" r="-1" b="12497"/>
          <a:stretch/>
        </p:blipFill>
        <p:spPr>
          <a:xfrm>
            <a:off x="1544995" y="3574074"/>
            <a:ext cx="4307486" cy="290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00C126D-9A29-2FC3-C812-7040A9B55B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24773" y="5110843"/>
            <a:ext cx="120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highlight>
                  <a:srgbClr val="233E6F"/>
                </a:highlight>
              </a:rPr>
              <a:t>Axios </a:t>
            </a:r>
            <a:r>
              <a:rPr lang="fr-FR" sz="1100" dirty="0" err="1">
                <a:solidFill>
                  <a:schemeClr val="bg1"/>
                </a:solidFill>
                <a:highlight>
                  <a:srgbClr val="233E6F"/>
                </a:highlight>
              </a:rPr>
              <a:t>interceptor</a:t>
            </a:r>
            <a:endParaRPr lang="fr-FR" sz="1100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3F030F-5E9B-AA22-1A32-E744D481300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62871" y="623280"/>
            <a:ext cx="120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highlight>
                  <a:srgbClr val="233E6F"/>
                </a:highlight>
              </a:rPr>
              <a:t>Middleware </a:t>
            </a:r>
            <a:r>
              <a:rPr lang="fr-FR" sz="1100" dirty="0" err="1">
                <a:solidFill>
                  <a:schemeClr val="bg1"/>
                </a:solidFill>
                <a:highlight>
                  <a:srgbClr val="233E6F"/>
                </a:highlight>
              </a:rPr>
              <a:t>auth</a:t>
            </a:r>
            <a:endParaRPr lang="fr-FR" sz="1100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310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90883-36C6-E9CF-9A6D-8035CBC8CB1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29086" y="307570"/>
            <a:ext cx="3810489" cy="385372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Base de données: </a:t>
            </a:r>
            <a:r>
              <a:rPr lang="fr-FR" sz="1600" b="1" dirty="0" err="1">
                <a:solidFill>
                  <a:schemeClr val="bg1"/>
                </a:solidFill>
                <a:highlight>
                  <a:srgbClr val="233E6F"/>
                </a:highlight>
              </a:rPr>
              <a:t>MongoDb</a:t>
            </a:r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  +  </a:t>
            </a:r>
            <a:r>
              <a:rPr lang="fr-FR" sz="1600" b="1" dirty="0" err="1">
                <a:solidFill>
                  <a:schemeClr val="bg1"/>
                </a:solidFill>
                <a:highlight>
                  <a:srgbClr val="233E6F"/>
                </a:highlight>
              </a:rPr>
              <a:t>mongoose</a:t>
            </a:r>
            <a:br>
              <a:rPr lang="fr-FR" sz="1600" b="1" dirty="0">
                <a:solidFill>
                  <a:schemeClr val="bg1"/>
                </a:solidFill>
              </a:rPr>
            </a:br>
            <a:r>
              <a:rPr lang="fr-FR" sz="1600" b="1" dirty="0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</a:t>
            </a:r>
            <a:r>
              <a:rPr lang="fr-FR" sz="1600" b="1" dirty="0" err="1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r>
              <a:rPr lang="fr-FR" sz="1600" b="1" dirty="0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Shema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Graphique 5" descr="Base de données avec un remplissage uni">
            <a:extLst>
              <a:ext uri="{FF2B5EF4-FFF2-40B4-BE49-F238E27FC236}">
                <a16:creationId xmlns:a16="http://schemas.microsoft.com/office/drawing/2014/main" id="{318D387E-839B-C315-77D9-580EE5F773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4757" y="126496"/>
            <a:ext cx="747520" cy="747520"/>
          </a:xfrm>
          <a:prstGeom prst="rect">
            <a:avLst/>
          </a:prstGeom>
        </p:spPr>
      </p:pic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F4C70998-0E19-B90C-669F-308973E6A2F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00245937"/>
              </p:ext>
            </p:extLst>
          </p:nvPr>
        </p:nvGraphicFramePr>
        <p:xfrm>
          <a:off x="1407799" y="773277"/>
          <a:ext cx="2929005" cy="307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028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577977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229411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USER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  <a:effectLst/>
                        </a:rPr>
                        <a:t>email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 unique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18739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isActivated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</a:rPr>
                        <a:t>boolean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2242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activationLink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783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passwordResetToken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70325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firstName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507434"/>
                  </a:ext>
                </a:extLst>
              </a:tr>
              <a:tr h="155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5073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createdDateTime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date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081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String, </a:t>
                      </a:r>
                      <a:r>
                        <a:rPr lang="fr-FR" sz="1100" dirty="0" err="1">
                          <a:ln>
                            <a:noFill/>
                          </a:ln>
                        </a:rPr>
                        <a:t>enum</a:t>
                      </a:r>
                      <a:r>
                        <a:rPr lang="fr-FR" sz="1100" dirty="0">
                          <a:ln>
                            <a:noFill/>
                          </a:ln>
                        </a:rPr>
                        <a:t>[user, root]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59400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preferences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Objet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1860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bookmarks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[{</a:t>
                      </a:r>
                      <a:r>
                        <a:rPr lang="en-US" sz="1100" b="1" dirty="0">
                          <a:effectLst/>
                        </a:rPr>
                        <a:t>city: Ref City, 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isFollowHistory</a:t>
                      </a:r>
                      <a:r>
                        <a:rPr lang="en-US" sz="1100" dirty="0">
                          <a:effectLst/>
                        </a:rPr>
                        <a:t>: bool, 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isActive</a:t>
                      </a:r>
                      <a:r>
                        <a:rPr lang="en-US" sz="1100" dirty="0">
                          <a:effectLst/>
                        </a:rPr>
                        <a:t>: bool}]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4395"/>
                  </a:ext>
                </a:extLst>
              </a:tr>
            </a:tbl>
          </a:graphicData>
        </a:graphic>
      </p:graphicFrame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089AB647-E7F7-9540-78C9-F912EB66D45B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00050650"/>
              </p:ext>
            </p:extLst>
          </p:nvPr>
        </p:nvGraphicFramePr>
        <p:xfrm>
          <a:off x="1677830" y="5342346"/>
          <a:ext cx="2388942" cy="68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96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252246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TOKEN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</a:t>
                      </a:r>
                      <a:r>
                        <a:rPr lang="fr-FR" sz="11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: User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refreshToken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</a:tbl>
          </a:graphicData>
        </a:graphic>
      </p:graphicFrame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F8FEE850-1C9D-4A9F-F7BC-B5DFD19F6A5D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98207224"/>
              </p:ext>
            </p:extLst>
          </p:nvPr>
        </p:nvGraphicFramePr>
        <p:xfrm>
          <a:off x="6387175" y="4035389"/>
          <a:ext cx="2388942" cy="17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92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434250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30239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CITY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52679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34007"/>
                  </a:ext>
                </a:extLst>
              </a:tr>
              <a:tr h="257387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local_names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922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lat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lon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2721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isHistory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bool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7847"/>
                  </a:ext>
                </a:extLst>
              </a:tr>
            </a:tbl>
          </a:graphicData>
        </a:graphic>
      </p:graphicFrame>
      <p:graphicFrame>
        <p:nvGraphicFramePr>
          <p:cNvPr id="29" name="Tableau 28">
            <a:extLst>
              <a:ext uri="{FF2B5EF4-FFF2-40B4-BE49-F238E27FC236}">
                <a16:creationId xmlns:a16="http://schemas.microsoft.com/office/drawing/2014/main" id="{6A70E351-D374-A36C-3DB2-3A6BDD7FB50D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36477228"/>
              </p:ext>
            </p:extLst>
          </p:nvPr>
        </p:nvGraphicFramePr>
        <p:xfrm>
          <a:off x="8876340" y="703622"/>
          <a:ext cx="2388942" cy="183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678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444264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229411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HISTORICALWEATHER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dt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 UNIX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main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23715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wind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</a:rPr>
                        <a:t>Number</a:t>
                      </a:r>
                      <a:r>
                        <a:rPr lang="fr-FR" sz="1100" dirty="0">
                          <a:ln>
                            <a:noFill/>
                          </a:ln>
                        </a:rPr>
                        <a:t>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5094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clouds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86627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weather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Object[]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443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06477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n>
                            <a:noFill/>
                          </a:ln>
                          <a:effectLst/>
                        </a:rPr>
                        <a:t>Ref City</a:t>
                      </a:r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</a:tbl>
          </a:graphicData>
        </a:graphic>
      </p:graphicFrame>
      <p:pic>
        <p:nvPicPr>
          <p:cNvPr id="31" name="Graphique 30" descr="Clé avec un remplissage uni">
            <a:extLst>
              <a:ext uri="{FF2B5EF4-FFF2-40B4-BE49-F238E27FC236}">
                <a16:creationId xmlns:a16="http://schemas.microsoft.com/office/drawing/2014/main" id="{5D99B3F9-C32F-45B4-EC7A-0E71901306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165498" y="3432187"/>
            <a:ext cx="259080" cy="259080"/>
          </a:xfrm>
          <a:prstGeom prst="rect">
            <a:avLst/>
          </a:prstGeom>
        </p:spPr>
      </p:pic>
      <p:pic>
        <p:nvPicPr>
          <p:cNvPr id="32" name="Graphique 31" descr="Clé avec un remplissage uni">
            <a:extLst>
              <a:ext uri="{FF2B5EF4-FFF2-40B4-BE49-F238E27FC236}">
                <a16:creationId xmlns:a16="http://schemas.microsoft.com/office/drawing/2014/main" id="{C530401C-D2F4-1025-0AC1-0DD2903C4E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1318353" y="2279830"/>
            <a:ext cx="259080" cy="259080"/>
          </a:xfrm>
          <a:prstGeom prst="rect">
            <a:avLst/>
          </a:prstGeom>
        </p:spPr>
      </p:pic>
      <p:pic>
        <p:nvPicPr>
          <p:cNvPr id="33" name="Graphique 32" descr="Clé avec un remplissage uni">
            <a:extLst>
              <a:ext uri="{FF2B5EF4-FFF2-40B4-BE49-F238E27FC236}">
                <a16:creationId xmlns:a16="http://schemas.microsoft.com/office/drawing/2014/main" id="{122CB0B1-7498-6053-6A57-9B57EFDE98E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441357" y="5554231"/>
            <a:ext cx="259080" cy="259080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8158FF2-03A5-F800-3A49-7383D34BC2C1}"/>
              </a:ext>
            </a:extLst>
          </p:cNvPr>
          <p:cNvCxnSpPr>
            <a:cxnSpLocks/>
            <a:stCxn id="21" idx="3"/>
            <a:endCxn id="28" idx="0"/>
          </p:cNvCxnSpPr>
          <p:nvPr>
            <p:custDataLst>
              <p:tags r:id="rId10"/>
            </p:custDataLst>
          </p:nvPr>
        </p:nvCxnSpPr>
        <p:spPr>
          <a:xfrm>
            <a:off x="4336804" y="2312000"/>
            <a:ext cx="3244842" cy="172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43D3E12-2289-11A9-268E-A1B352F02312}"/>
              </a:ext>
            </a:extLst>
          </p:cNvPr>
          <p:cNvCxnSpPr>
            <a:cxnSpLocks/>
            <a:stCxn id="28" idx="0"/>
            <a:endCxn id="29" idx="2"/>
          </p:cNvCxnSpPr>
          <p:nvPr>
            <p:custDataLst>
              <p:tags r:id="rId11"/>
            </p:custDataLst>
          </p:nvPr>
        </p:nvCxnSpPr>
        <p:spPr>
          <a:xfrm flipV="1">
            <a:off x="7581646" y="2538910"/>
            <a:ext cx="2489165" cy="149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1AA94D9-1CAB-E372-0F1E-888305B42188}"/>
              </a:ext>
            </a:extLst>
          </p:cNvPr>
          <p:cNvCxnSpPr>
            <a:cxnSpLocks/>
            <a:stCxn id="21" idx="2"/>
            <a:endCxn id="27" idx="0"/>
          </p:cNvCxnSpPr>
          <p:nvPr>
            <p:custDataLst>
              <p:tags r:id="rId12"/>
            </p:custDataLst>
          </p:nvPr>
        </p:nvCxnSpPr>
        <p:spPr>
          <a:xfrm>
            <a:off x="2872301" y="3850723"/>
            <a:ext cx="0" cy="149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pied de page 45">
            <a:extLst>
              <a:ext uri="{FF2B5EF4-FFF2-40B4-BE49-F238E27FC236}">
                <a16:creationId xmlns:a16="http://schemas.microsoft.com/office/drawing/2014/main" id="{DC40D302-9892-6CEB-3EA9-7336A4C0DF1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Weather</a:t>
            </a:r>
            <a:r>
              <a:rPr lang="fr-FR" dirty="0"/>
              <a:t> App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E80136B-25DC-D666-25C5-AFD2C6728BF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947691" y="2581154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0…*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95CD76E-8B7A-99DE-E6AE-955035767BE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139575" y="3613562"/>
            <a:ext cx="2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C670897-AA37-B70B-D6E1-CFBBCBB18C6B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426221" y="2127334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0…*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719AD30-380E-16A5-9B26-EF543CF7F0A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055744" y="3552602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0…*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D9055C-F303-B288-A4D7-D1DE9DADACD3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923215" y="3850723"/>
            <a:ext cx="2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ABB6138-485C-5034-F005-EB3413A07BF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822144" y="4953925"/>
            <a:ext cx="7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242804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3279C7-940D-5235-0AA5-B16F4AA54AB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1E91F4-ACC1-AD7E-55EB-1EC4169CE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616" y="1359094"/>
            <a:ext cx="1094014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Pour utilisateur: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Système de notifications pop-up;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Appeler une page modale générique avec loader quand on charge data historique car cela bloque </a:t>
            </a:r>
          </a:p>
          <a:p>
            <a:r>
              <a:rPr lang="fr-FR" dirty="0"/>
              <a:t>      toutes les appelles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Pop-up avec check de chaque consigne de  remplissage de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Ajouter sur le composant de la </a:t>
            </a:r>
            <a:r>
              <a:rPr lang="fr-FR" dirty="0" err="1"/>
              <a:t>leaflet</a:t>
            </a:r>
            <a:r>
              <a:rPr lang="fr-FR" dirty="0"/>
              <a:t> carte les mêmes  boutons que sur le  graphique  </a:t>
            </a:r>
          </a:p>
          <a:p>
            <a:r>
              <a:rPr lang="fr-FR" dirty="0"/>
              <a:t>      de « </a:t>
            </a:r>
            <a:r>
              <a:rPr lang="fr-FR" dirty="0" err="1"/>
              <a:t>hourly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 »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Mentions légales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 jour/nuit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de la langue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Fermer la modale générique  à la clique sur n’importe quel champ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Revisiter la logique d’envoi de données sur la page Dashboard</a:t>
            </a:r>
          </a:p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Pour admin: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 toutes la ville existante avec leurs propriétés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Ajouter Le tableau des enregistrements historiques qui soient « </a:t>
            </a:r>
            <a:r>
              <a:rPr lang="fr-FR" dirty="0" err="1"/>
              <a:t>triables</a:t>
            </a:r>
            <a:r>
              <a:rPr lang="fr-FR" dirty="0"/>
              <a:t> » par ville et par période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</a:t>
            </a:r>
            <a:r>
              <a:rPr lang="fr-FR" dirty="0" err="1"/>
              <a:t>users</a:t>
            </a:r>
            <a:r>
              <a:rPr lang="fr-FR" dirty="0"/>
              <a:t> connectés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872AA5-B2CE-30C8-6F26-B81441185C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8616" y="574613"/>
            <a:ext cx="10940143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Axes d’amélioration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9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881FC-32D0-B273-4BED-25C660A0B03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6"/>
            <a:ext cx="10515600" cy="345168"/>
          </a:xfrm>
          <a:solidFill>
            <a:srgbClr val="233E6F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Problématiques intéressantes rencontrées: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7DF0C4-AC7A-4EAA-5CBB-BC6B3F43DE5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F04F9E-D927-4346-C057-0978A9186CF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271217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Implémentation du système des </a:t>
            </a:r>
            <a:r>
              <a:rPr lang="fr-FR" dirty="0" err="1"/>
              <a:t>jwt</a:t>
            </a:r>
            <a:r>
              <a:rPr lang="fr-FR" dirty="0"/>
              <a:t> et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jwt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Création d’algorithme de récupération de data historique : le server de open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laisse récupéré seulement 7 jours heure par heure. Création de  la fonction récursive qu’itère jusqu’à ce que l’on fasse l’appelle pour toute l’année précédente.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 data horaire en prenant en compte le fuseau horaire de la ville en question. Cela est fait avec une librairie </a:t>
            </a:r>
            <a:r>
              <a:rPr lang="fr-FR" dirty="0" err="1"/>
              <a:t>tz-lookup</a:t>
            </a:r>
            <a:r>
              <a:rPr lang="fr-FR" dirty="0"/>
              <a:t> permettant de trouver l’heure local selon </a:t>
            </a:r>
            <a:r>
              <a:rPr lang="fr-FR" dirty="0" err="1"/>
              <a:t>lat</a:t>
            </a:r>
            <a:r>
              <a:rPr lang="fr-FR" dirty="0"/>
              <a:t> et </a:t>
            </a:r>
            <a:r>
              <a:rPr lang="fr-FR" dirty="0" err="1"/>
              <a:t>lon</a:t>
            </a:r>
            <a:r>
              <a:rPr lang="fr-F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1919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843F13-9245-604B-B97D-6726A2ACE2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38200" y="1515937"/>
            <a:ext cx="103418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Languages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utilisés : 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/>
              <a:t>JavaScript, CSS + SCSS, HTML </a:t>
            </a:r>
          </a:p>
          <a:p>
            <a:endParaRPr lang="fr-FR" sz="16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Partie </a:t>
            </a:r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front-end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: 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/>
              <a:t> </a:t>
            </a:r>
            <a:r>
              <a:rPr lang="fr-FR" sz="1600" dirty="0" err="1"/>
              <a:t>React</a:t>
            </a:r>
            <a:r>
              <a:rPr lang="fr-FR" sz="1600" dirty="0"/>
              <a:t> </a:t>
            </a:r>
            <a:r>
              <a:rPr lang="fr-FR" sz="1600" dirty="0" err="1"/>
              <a:t>js</a:t>
            </a:r>
            <a:r>
              <a:rPr lang="fr-FR" sz="1600" dirty="0"/>
              <a:t>,  Type Script, @Redux-tookit 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Partie server :</a:t>
            </a:r>
            <a:r>
              <a:rPr lang="fr-FR" sz="1600" dirty="0">
                <a:highlight>
                  <a:srgbClr val="233E6F"/>
                </a:highlight>
              </a:rPr>
              <a:t> </a:t>
            </a:r>
            <a:r>
              <a:rPr lang="fr-FR" sz="1600" dirty="0"/>
              <a:t>Node.js , express en mode API;  Et  API de open source </a:t>
            </a:r>
            <a:r>
              <a:rPr lang="fr-FR" sz="1600" dirty="0" err="1"/>
              <a:t>openweathermap</a:t>
            </a:r>
            <a:r>
              <a:rPr lang="fr-FR" sz="1600" dirty="0"/>
              <a:t>;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Bases de données :</a:t>
            </a:r>
            <a:r>
              <a:rPr lang="fr-FR" sz="1600" dirty="0"/>
              <a:t>  </a:t>
            </a:r>
            <a:r>
              <a:rPr lang="fr-FR" sz="1600" dirty="0" err="1"/>
              <a:t>MongoDb</a:t>
            </a:r>
            <a:r>
              <a:rPr lang="fr-FR" sz="1600" dirty="0"/>
              <a:t>,  </a:t>
            </a:r>
            <a:r>
              <a:rPr lang="fr-FR" sz="1600" dirty="0" err="1"/>
              <a:t>mongoose</a:t>
            </a:r>
            <a:r>
              <a:rPr lang="fr-FR" sz="1600" dirty="0"/>
              <a:t> </a:t>
            </a:r>
          </a:p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Versionning</a:t>
            </a:r>
            <a:r>
              <a:rPr lang="fr-FR" sz="1600" dirty="0">
                <a:highlight>
                  <a:srgbClr val="233E6F"/>
                </a:highlight>
              </a:rPr>
              <a:t>:</a:t>
            </a:r>
            <a:r>
              <a:rPr lang="fr-FR" sz="1600" dirty="0"/>
              <a:t> GitHub</a:t>
            </a:r>
          </a:p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Deploy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server:</a:t>
            </a:r>
            <a:r>
              <a:rPr lang="fr-FR" sz="1600" dirty="0"/>
              <a:t> </a:t>
            </a:r>
            <a:r>
              <a:rPr lang="fr-FR" sz="1600" dirty="0" err="1"/>
              <a:t>AllwaysData</a:t>
            </a:r>
            <a:r>
              <a:rPr lang="fr-FR" sz="1600" dirty="0"/>
              <a:t> </a:t>
            </a:r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Deploy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client:</a:t>
            </a:r>
            <a:r>
              <a:rPr lang="fr-FR" sz="1600" dirty="0"/>
              <a:t> </a:t>
            </a:r>
            <a:r>
              <a:rPr lang="fr-FR" sz="1600" dirty="0" err="1"/>
              <a:t>Netlify</a:t>
            </a:r>
            <a:r>
              <a:rPr lang="fr-FR" sz="1600" dirty="0"/>
              <a:t>  </a:t>
            </a:r>
            <a:r>
              <a:rPr lang="fr-FR" sz="1600" dirty="0">
                <a:hlinkClick r:id="rId5" tooltip="Site Open Weather App"/>
              </a:rPr>
              <a:t>https://open-weather-app-study.netlify.app/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Maquettes</a:t>
            </a:r>
            <a:r>
              <a:rPr lang="fr-FR" sz="1600" dirty="0"/>
              <a:t>: </a:t>
            </a:r>
          </a:p>
          <a:p>
            <a:r>
              <a:rPr lang="fr-FR" sz="1600" dirty="0"/>
              <a:t>Screen</a:t>
            </a:r>
            <a:r>
              <a:rPr lang="fr-FR" sz="1100" dirty="0"/>
              <a:t>:  </a:t>
            </a:r>
            <a:r>
              <a:rPr lang="en-US" sz="1100" dirty="0">
                <a:hlinkClick r:id="rId6" tooltip="Lien vers les maquettes version écran pc"/>
              </a:rPr>
              <a:t>https://www.figma.com/file/0TeoqPtUp7gtM74BHsatwW/3WA-Weather-App?type=design&amp;node-id=52-2144&amp;mode=design&amp;t=w79rOfkXLSn6sPa2-0</a:t>
            </a:r>
            <a:r>
              <a:rPr lang="fr-FR" sz="1100" dirty="0"/>
              <a:t> </a:t>
            </a:r>
            <a:r>
              <a:rPr lang="fr-FR" sz="1600" dirty="0"/>
              <a:t>,</a:t>
            </a:r>
          </a:p>
          <a:p>
            <a:r>
              <a:rPr lang="fr-FR" sz="1600" dirty="0"/>
              <a:t>Mobile:  </a:t>
            </a:r>
            <a:r>
              <a:rPr lang="fr-FR" sz="1100" dirty="0">
                <a:hlinkClick r:id="rId7" tooltip="Lien vers les maquettes  version mobile"/>
              </a:rPr>
              <a:t>https://www.figma.com/file/0TeoqPtUp7gtM74BHsatwW/3WA-Weather-App?type=design&amp;node-id=46-3389&amp;mode=design&amp;t=huD4stu5m2AYqywT-0</a:t>
            </a:r>
            <a:endParaRPr lang="fr-FR" sz="1100" dirty="0"/>
          </a:p>
          <a:p>
            <a:endParaRPr lang="fr-FR" sz="10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18A99-F5CC-D9BC-51F3-924BBB91DCA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F8B0382B-ECF0-98F6-E305-7077365DEEE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6"/>
            <a:ext cx="10515600" cy="374656"/>
          </a:xfrm>
          <a:solidFill>
            <a:srgbClr val="233E6F"/>
          </a:solidFill>
        </p:spPr>
        <p:txBody>
          <a:bodyPr>
            <a:norm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Caractéristiques techniques du projet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3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E32FA2-0115-4205-D5EA-87A8D5BEE2E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C4ED11-E149-E3E2-ADF0-2770F2A185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2630" y="194590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4D9B3A-6954-BD4B-269E-34075BFF527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7937" y="7665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FA5A46-B4F9-E18A-641A-55029ACE859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09264" y="1369387"/>
            <a:ext cx="1583703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D57D49F-3502-137A-84B0-B5F2944273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15287" y="1369388"/>
            <a:ext cx="1583703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B4744A-7C82-7FE7-DAF0-88AD74FB765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409552" y="2089049"/>
            <a:ext cx="1944425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Forgot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Password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2" name="Graphique 11" descr="Enveloppe ouverte avec un remplissage uni">
            <a:extLst>
              <a:ext uri="{FF2B5EF4-FFF2-40B4-BE49-F238E27FC236}">
                <a16:creationId xmlns:a16="http://schemas.microsoft.com/office/drawing/2014/main" id="{8F92B525-2088-B9F3-0C98-90170D5055C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34131" y="2597408"/>
            <a:ext cx="569824" cy="569824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AC09FFD-25B4-FBB4-187F-96C23EA1FDF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027373" y="5985366"/>
            <a:ext cx="2183340" cy="466545"/>
          </a:xfrm>
          <a:prstGeom prst="roundRect">
            <a:avLst>
              <a:gd name="adj" fmla="val 20837"/>
            </a:avLst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Reset </a:t>
            </a:r>
            <a:r>
              <a:rPr lang="fr-FR" dirty="0" err="1">
                <a:solidFill>
                  <a:schemeClr val="tx1"/>
                </a:solidFill>
              </a:rPr>
              <a:t>Password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A3AC3AC-4BF3-8120-1259-68EEBCCC366B}"/>
              </a:ext>
            </a:extLst>
          </p:cNvPr>
          <p:cNvCxnSpPr>
            <a:cxnSpLocks/>
            <a:stCxn id="12" idx="2"/>
            <a:endCxn id="13" idx="0"/>
          </p:cNvCxnSpPr>
          <p:nvPr>
            <p:custDataLst>
              <p:tags r:id="rId9"/>
            </p:custDataLst>
          </p:nvPr>
        </p:nvCxnSpPr>
        <p:spPr>
          <a:xfrm>
            <a:off x="2119043" y="3167232"/>
            <a:ext cx="0" cy="281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1DD7EB7-4329-4C44-C999-3CBB168EF226}"/>
              </a:ext>
            </a:extLst>
          </p:cNvPr>
          <p:cNvCxnSpPr>
            <a:cxnSpLocks/>
            <a:stCxn id="10" idx="1"/>
            <a:endCxn id="12" idx="0"/>
          </p:cNvCxnSpPr>
          <p:nvPr>
            <p:custDataLst>
              <p:tags r:id="rId10"/>
            </p:custDataLst>
          </p:nvPr>
        </p:nvCxnSpPr>
        <p:spPr>
          <a:xfrm flipH="1">
            <a:off x="2119043" y="2322322"/>
            <a:ext cx="1290509" cy="27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9C27AB3-4516-CF2B-5D3C-88F936CDB7CC}"/>
              </a:ext>
            </a:extLst>
          </p:cNvPr>
          <p:cNvCxnSpPr>
            <a:cxnSpLocks/>
            <a:stCxn id="9" idx="2"/>
            <a:endCxn id="12" idx="0"/>
          </p:cNvCxnSpPr>
          <p:nvPr>
            <p:custDataLst>
              <p:tags r:id="rId11"/>
            </p:custDataLst>
          </p:nvPr>
        </p:nvCxnSpPr>
        <p:spPr>
          <a:xfrm>
            <a:off x="2107139" y="1835933"/>
            <a:ext cx="11904" cy="76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5DCDA125-D49C-B193-A3A9-51E04E8F0C0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72440" y="766558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connection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87DB748-75B9-1C44-2320-86A31C41868C}"/>
              </a:ext>
            </a:extLst>
          </p:cNvPr>
          <p:cNvCxnSpPr>
            <a:stCxn id="9" idx="3"/>
            <a:endCxn id="8" idx="1"/>
          </p:cNvCxnSpPr>
          <p:nvPr>
            <p:custDataLst>
              <p:tags r:id="rId13"/>
            </p:custDataLst>
          </p:nvPr>
        </p:nvCxnSpPr>
        <p:spPr>
          <a:xfrm flipV="1">
            <a:off x="2898990" y="1602660"/>
            <a:ext cx="291027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E8E510-1AE0-4CD5-390E-8BB74F5D225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968416" y="4420795"/>
            <a:ext cx="1944425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Activation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61E0656F-C8FB-4C68-F2F6-DCB01775B04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489959" y="1369387"/>
            <a:ext cx="1583703" cy="466545"/>
          </a:xfrm>
          <a:prstGeom prst="roundRect">
            <a:avLst/>
          </a:prstGeom>
          <a:solidFill>
            <a:srgbClr val="233E6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Accueil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9E529012-F7D6-D82F-7107-613081B53FD9}"/>
              </a:ext>
            </a:extLst>
          </p:cNvPr>
          <p:cNvCxnSpPr>
            <a:stCxn id="8" idx="3"/>
            <a:endCxn id="60" idx="1"/>
          </p:cNvCxnSpPr>
          <p:nvPr>
            <p:custDataLst>
              <p:tags r:id="rId16"/>
            </p:custDataLst>
          </p:nvPr>
        </p:nvCxnSpPr>
        <p:spPr>
          <a:xfrm>
            <a:off x="7392967" y="1602660"/>
            <a:ext cx="209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rganigramme : Décision 102">
            <a:extLst>
              <a:ext uri="{FF2B5EF4-FFF2-40B4-BE49-F238E27FC236}">
                <a16:creationId xmlns:a16="http://schemas.microsoft.com/office/drawing/2014/main" id="{B4195268-E4B7-6047-B9ED-A6B74316D6A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18001" y="1369387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9AE2B4E1-AC2A-4C61-0C7E-4FA499DC535F}"/>
              </a:ext>
            </a:extLst>
          </p:cNvPr>
          <p:cNvCxnSpPr>
            <a:cxnSpLocks/>
            <a:stCxn id="13" idx="3"/>
            <a:endCxn id="8" idx="3"/>
          </p:cNvCxnSpPr>
          <p:nvPr/>
        </p:nvCxnSpPr>
        <p:spPr>
          <a:xfrm flipV="1">
            <a:off x="3210713" y="1602660"/>
            <a:ext cx="4182254" cy="4615979"/>
          </a:xfrm>
          <a:prstGeom prst="bentConnector3">
            <a:avLst>
              <a:gd name="adj1" fmla="val 1054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051BD4E-F242-98A0-214E-2F46C09AA52B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>
            <a:off x="5364883" y="852815"/>
            <a:ext cx="253117" cy="2219351"/>
          </a:xfrm>
          <a:prstGeom prst="bentConnector3">
            <a:avLst>
              <a:gd name="adj1" fmla="val 33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51DFE25D-0E7F-F6C8-6B2C-BA8D1533A133}"/>
              </a:ext>
            </a:extLst>
          </p:cNvPr>
          <p:cNvCxnSpPr>
            <a:stCxn id="51" idx="3"/>
            <a:endCxn id="8" idx="2"/>
          </p:cNvCxnSpPr>
          <p:nvPr/>
        </p:nvCxnSpPr>
        <p:spPr>
          <a:xfrm flipV="1">
            <a:off x="4912841" y="1835932"/>
            <a:ext cx="1688275" cy="28181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D59711A1-44A2-24DB-1243-0C6141A9BE87}"/>
              </a:ext>
            </a:extLst>
          </p:cNvPr>
          <p:cNvCxnSpPr>
            <a:cxnSpLocks/>
            <a:stCxn id="12" idx="3"/>
            <a:endCxn id="51" idx="0"/>
          </p:cNvCxnSpPr>
          <p:nvPr/>
        </p:nvCxnSpPr>
        <p:spPr>
          <a:xfrm>
            <a:off x="2403955" y="2882320"/>
            <a:ext cx="1536674" cy="153847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60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4A48F-ED32-11FC-7765-F9178A06E48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77F2751-053F-6E8C-D0AE-DA998CE84A1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82170" y="2816660"/>
            <a:ext cx="87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Accueil </a:t>
            </a:r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7497203-267F-E89E-C141-751EAB834D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16285" y="1774864"/>
            <a:ext cx="107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Locations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56B28F8D-FC8B-97A5-7F04-E28FD69ECFF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49372" y="328173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Today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6F62578-B000-56ED-598E-818DBC891A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97750" y="3206939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History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6A4A818-E3F9-0404-C7CE-7ABB453C9B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035" y="3290092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Profile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905239B-2DE1-8437-6839-1EC520F8253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85624" y="1416120"/>
            <a:ext cx="66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User</a:t>
            </a:r>
          </a:p>
        </p:txBody>
      </p:sp>
      <p:pic>
        <p:nvPicPr>
          <p:cNvPr id="85" name="Graphique 84" descr="Utilisateur avec un remplissage uni">
            <a:extLst>
              <a:ext uri="{FF2B5EF4-FFF2-40B4-BE49-F238E27FC236}">
                <a16:creationId xmlns:a16="http://schemas.microsoft.com/office/drawing/2014/main" id="{8FD174A4-0ED8-3DB4-B8FE-85B35FB5F1F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4913" y="800179"/>
            <a:ext cx="720000" cy="720000"/>
          </a:xfrm>
          <a:prstGeom prst="rect">
            <a:avLst/>
          </a:prstGeom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5B20331E-E194-1909-A308-79618F6B56A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76082" y="3653434"/>
            <a:ext cx="121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Current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917E458-AB94-D971-0A1B-2BD9874A3BA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107655" y="4397442"/>
            <a:ext cx="158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Daily </a:t>
            </a:r>
            <a:r>
              <a:rPr lang="fr-FR" sz="1200" dirty="0" err="1"/>
              <a:t>forecast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B0F0E12E-9191-222B-9B8F-4794FF7BDD2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07655" y="5063432"/>
            <a:ext cx="1691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forecast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E4725F0-10A3-EF6D-34C4-83C813F62C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187776" y="5783586"/>
            <a:ext cx="1516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Map</a:t>
            </a:r>
            <a:r>
              <a:rPr lang="fr-FR" sz="1200" dirty="0"/>
              <a:t> </a:t>
            </a:r>
            <a:r>
              <a:rPr lang="fr-FR" sz="1200" dirty="0" err="1"/>
              <a:t>current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1E4D45D9-C92A-96E6-ADD5-4DD93998D98F}"/>
              </a:ext>
            </a:extLst>
          </p:cNvPr>
          <p:cNvGraphicFramePr>
            <a:graphicFrameLocks noGrp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824557814"/>
              </p:ext>
            </p:extLst>
          </p:nvPr>
        </p:nvGraphicFramePr>
        <p:xfrm>
          <a:off x="4416978" y="3775531"/>
          <a:ext cx="3662370" cy="32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90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  <a:gridCol w="1193322">
                  <a:extLst>
                    <a:ext uri="{9D8B030D-6E8A-4147-A177-3AD203B41FA5}">
                      <a16:colId xmlns:a16="http://schemas.microsoft.com/office/drawing/2014/main" val="3508564581"/>
                    </a:ext>
                  </a:extLst>
                </a:gridCol>
                <a:gridCol w="1248258">
                  <a:extLst>
                    <a:ext uri="{9D8B030D-6E8A-4147-A177-3AD203B41FA5}">
                      <a16:colId xmlns:a16="http://schemas.microsoft.com/office/drawing/2014/main" val="777157354"/>
                    </a:ext>
                  </a:extLst>
                </a:gridCol>
              </a:tblGrid>
              <a:tr h="320799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53F90D90-178F-3890-D376-3DE6E33A4286}"/>
              </a:ext>
            </a:extLst>
          </p:cNvPr>
          <p:cNvGraphicFramePr>
            <a:graphicFrameLocks noGrp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07115066"/>
              </p:ext>
            </p:extLst>
          </p:nvPr>
        </p:nvGraphicFramePr>
        <p:xfrm>
          <a:off x="636537" y="3836633"/>
          <a:ext cx="471118" cy="2085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118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312"/>
                  </a:ext>
                </a:extLst>
              </a:tr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6363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10B3FEA0-DF4D-4DD9-8EF6-189AEB8C33FA}"/>
              </a:ext>
            </a:extLst>
          </p:cNvPr>
          <p:cNvGraphicFramePr>
            <a:graphicFrameLocks noGrp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93307993"/>
              </p:ext>
            </p:extLst>
          </p:nvPr>
        </p:nvGraphicFramePr>
        <p:xfrm>
          <a:off x="7845272" y="4123697"/>
          <a:ext cx="477742" cy="146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2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312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63632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06632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66276D69-B53F-C4EF-AE74-A7087A17B83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248720" y="3985197"/>
            <a:ext cx="1423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temperature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A4E0D6-8B8F-C79D-8C52-DC5283F0C78A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248720" y="4334625"/>
            <a:ext cx="841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felt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96FA62-E3D5-D085-B354-88A7E14E6C6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48720" y="4672707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humidity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12D56B8-D02C-7825-5DB1-27AE59BBFA9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48720" y="5071036"/>
            <a:ext cx="1172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pressure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24ADAD0-425A-D86F-2DA5-8C06F25D4BF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323014" y="541728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wind</a:t>
            </a:r>
            <a:endParaRPr lang="fr-FR" sz="1200" dirty="0"/>
          </a:p>
        </p:txBody>
      </p: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77AA7FC7-831A-8B83-1E94-C781165B9101}"/>
              </a:ext>
            </a:extLst>
          </p:cNvPr>
          <p:cNvGraphicFramePr>
            <a:graphicFrameLocks noGrp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232238471"/>
              </p:ext>
            </p:extLst>
          </p:nvPr>
        </p:nvGraphicFramePr>
        <p:xfrm>
          <a:off x="10356008" y="3836633"/>
          <a:ext cx="8917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19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C2CCF4AB-F4CB-3F32-043B-6F839D2FBE3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5109754" y="4098473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Select  </a:t>
            </a:r>
            <a:r>
              <a:rPr lang="fr-FR" sz="1200" dirty="0" err="1"/>
              <a:t>form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FCD5156-45DC-C3AA-66B1-9481C8CEB02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998966" y="4076301"/>
            <a:ext cx="167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Toggle</a:t>
            </a:r>
            <a:r>
              <a:rPr lang="fr-FR" sz="1200" dirty="0"/>
              <a:t> </a:t>
            </a:r>
            <a:r>
              <a:rPr lang="fr-FR" sz="1200" dirty="0" err="1"/>
              <a:t>search</a:t>
            </a:r>
            <a:r>
              <a:rPr lang="fr-FR" sz="1200" dirty="0"/>
              <a:t> data </a:t>
            </a:r>
            <a:r>
              <a:rPr lang="fr-FR" sz="1200" dirty="0" err="1"/>
              <a:t>form</a:t>
            </a:r>
            <a:endParaRPr lang="fr-FR" sz="12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E86022E-E072-E6C5-D0F4-76438E49C21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4120804" y="4110867"/>
            <a:ext cx="619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Empty</a:t>
            </a:r>
            <a:r>
              <a:rPr lang="fr-FR" sz="1200" dirty="0"/>
              <a:t>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19E80D1-FCC0-2A0D-9721-B2CACD8E78A4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9823833" y="4319252"/>
            <a:ext cx="891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Show profil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04070BB-BDFF-5B0A-98FB-2FDC6EE79AF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0870394" y="4311858"/>
            <a:ext cx="78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Edit profil</a:t>
            </a:r>
          </a:p>
        </p:txBody>
      </p:sp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91FA1F90-59F3-111A-C2BE-BE7D9D4E401D}"/>
              </a:ext>
            </a:extLst>
          </p:cNvPr>
          <p:cNvGraphicFramePr>
            <a:graphicFrameLocks noGrp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288999697"/>
              </p:ext>
            </p:extLst>
          </p:nvPr>
        </p:nvGraphicFramePr>
        <p:xfrm>
          <a:off x="6698362" y="1770952"/>
          <a:ext cx="477742" cy="367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2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9ED2FD7F-E1AD-8CB0-14C4-72BF95BF338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7176104" y="1669601"/>
            <a:ext cx="1221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Search</a:t>
            </a:r>
            <a:r>
              <a:rPr lang="fr-FR" sz="1200" dirty="0"/>
              <a:t> city input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B0D7BF-1ADD-2B62-8A67-74AEFA24798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113513" y="2005696"/>
            <a:ext cx="154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All bookmarks of user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1B4DA8F-F335-6612-8D37-54BC22A2BB50}"/>
              </a:ext>
            </a:extLst>
          </p:cNvPr>
          <p:cNvCxnSpPr>
            <a:cxnSpLocks/>
            <a:stCxn id="70" idx="2"/>
            <a:endCxn id="71" idx="0"/>
          </p:cNvCxnSpPr>
          <p:nvPr>
            <p:custDataLst>
              <p:tags r:id="rId30"/>
            </p:custDataLst>
          </p:nvPr>
        </p:nvCxnSpPr>
        <p:spPr>
          <a:xfrm flipH="1">
            <a:off x="1314633" y="2144196"/>
            <a:ext cx="4837601" cy="1137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48CA0DF7-AC78-3404-F60B-BD87C1941B45}"/>
              </a:ext>
            </a:extLst>
          </p:cNvPr>
          <p:cNvCxnSpPr>
            <a:stCxn id="70" idx="2"/>
            <a:endCxn id="72" idx="0"/>
          </p:cNvCxnSpPr>
          <p:nvPr>
            <p:custDataLst>
              <p:tags r:id="rId31"/>
            </p:custDataLst>
          </p:nvPr>
        </p:nvCxnSpPr>
        <p:spPr>
          <a:xfrm flipH="1">
            <a:off x="6123284" y="2144196"/>
            <a:ext cx="28950" cy="1062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821449-A633-1F0D-C6C4-24AC21B204C4}"/>
              </a:ext>
            </a:extLst>
          </p:cNvPr>
          <p:cNvCxnSpPr>
            <a:stCxn id="70" idx="2"/>
            <a:endCxn id="74" idx="0"/>
          </p:cNvCxnSpPr>
          <p:nvPr>
            <p:custDataLst>
              <p:tags r:id="rId32"/>
            </p:custDataLst>
          </p:nvPr>
        </p:nvCxnSpPr>
        <p:spPr>
          <a:xfrm>
            <a:off x="6152234" y="2144196"/>
            <a:ext cx="4650051" cy="114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68BEA83-9F40-D212-D31C-13BB8DF08745}"/>
              </a:ext>
            </a:extLst>
          </p:cNvPr>
          <p:cNvCxnSpPr>
            <a:stCxn id="71" idx="3"/>
            <a:endCxn id="72" idx="1"/>
          </p:cNvCxnSpPr>
          <p:nvPr>
            <p:custDataLst>
              <p:tags r:id="rId33"/>
            </p:custDataLst>
          </p:nvPr>
        </p:nvCxnSpPr>
        <p:spPr>
          <a:xfrm flipV="1">
            <a:off x="1679893" y="3391605"/>
            <a:ext cx="4017857" cy="7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B22D164-39E2-BE12-0B61-106ECA596730}"/>
              </a:ext>
            </a:extLst>
          </p:cNvPr>
          <p:cNvCxnSpPr>
            <a:stCxn id="72" idx="3"/>
            <a:endCxn id="74" idx="1"/>
          </p:cNvCxnSpPr>
          <p:nvPr>
            <p:custDataLst>
              <p:tags r:id="rId34"/>
            </p:custDataLst>
          </p:nvPr>
        </p:nvCxnSpPr>
        <p:spPr>
          <a:xfrm>
            <a:off x="6548817" y="3391605"/>
            <a:ext cx="3855218" cy="8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rganigramme : Décision 67">
            <a:extLst>
              <a:ext uri="{FF2B5EF4-FFF2-40B4-BE49-F238E27FC236}">
                <a16:creationId xmlns:a16="http://schemas.microsoft.com/office/drawing/2014/main" id="{AA0D4528-2E42-349A-59B7-5F1762550052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57038" y="3251734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5CF33CC-B6C2-9A11-9138-817351F3C6E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15287" y="163318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</p:spTree>
    <p:extLst>
      <p:ext uri="{BB962C8B-B14F-4D97-AF65-F5344CB8AC3E}">
        <p14:creationId xmlns:p14="http://schemas.microsoft.com/office/powerpoint/2010/main" val="21062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61C70-5D54-9B69-152C-18D95E2101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79E497-B26E-863B-125B-CB76E9A2B0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8094" y="1384824"/>
            <a:ext cx="7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</a:t>
            </a:r>
          </a:p>
        </p:txBody>
      </p:sp>
      <p:pic>
        <p:nvPicPr>
          <p:cNvPr id="84" name="Graphique 83" descr="Homme capitaine contour">
            <a:extLst>
              <a:ext uri="{FF2B5EF4-FFF2-40B4-BE49-F238E27FC236}">
                <a16:creationId xmlns:a16="http://schemas.microsoft.com/office/drawing/2014/main" id="{F1640C2D-293F-DF95-B0BB-E3D03815AF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9322" y="951471"/>
            <a:ext cx="556160" cy="5561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36D1FB7-A373-9DE7-CC47-35D3736C0E4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19468" y="1753412"/>
            <a:ext cx="98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All </a:t>
            </a:r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users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CC057B-46AF-2BAD-D6F7-2C94564F9CC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94124" y="2955412"/>
            <a:ext cx="184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User Profile</a:t>
            </a: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63458890-0088-7566-B13C-F9083309864A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88237714"/>
              </p:ext>
            </p:extLst>
          </p:nvPr>
        </p:nvGraphicFramePr>
        <p:xfrm>
          <a:off x="3235169" y="3427852"/>
          <a:ext cx="1158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D6273588-4883-8603-7FB1-E24A5AB0F2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671824" y="3900652"/>
            <a:ext cx="100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Show profil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2D5C1F-6C9A-6B55-084B-514791F8D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21381" y="3916832"/>
            <a:ext cx="1426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Edit/</a:t>
            </a:r>
            <a:r>
              <a:rPr lang="fr-FR" sz="1400" dirty="0" err="1"/>
              <a:t>delete</a:t>
            </a:r>
            <a:r>
              <a:rPr lang="fr-FR" sz="1400" dirty="0"/>
              <a:t> profil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76BEA26-EA9B-4063-859F-5D1D4BD8538E}"/>
              </a:ext>
            </a:extLst>
          </p:cNvPr>
          <p:cNvCxnSpPr>
            <a:cxnSpLocks/>
            <a:stCxn id="7" idx="2"/>
            <a:endCxn id="8" idx="0"/>
          </p:cNvCxnSpPr>
          <p:nvPr>
            <p:custDataLst>
              <p:tags r:id="rId9"/>
            </p:custDataLst>
          </p:nvPr>
        </p:nvCxnSpPr>
        <p:spPr>
          <a:xfrm>
            <a:off x="3814289" y="2122744"/>
            <a:ext cx="0" cy="832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rganigramme : Décision 47">
            <a:extLst>
              <a:ext uri="{FF2B5EF4-FFF2-40B4-BE49-F238E27FC236}">
                <a16:creationId xmlns:a16="http://schemas.microsoft.com/office/drawing/2014/main" id="{18841816-4C2D-0717-E058-8E9295EB2EB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792140" y="1715054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7E87807-5F0D-FD63-D0D3-DC21D1BDF7E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402028" y="1755561"/>
            <a:ext cx="12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Create</a:t>
            </a:r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 user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1AF2D08-F367-ACC3-ADB3-73AB761D503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554673" y="2941915"/>
            <a:ext cx="974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Form</a:t>
            </a:r>
            <a:r>
              <a:rPr lang="fr-FR" sz="1400" dirty="0"/>
              <a:t> Edite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CEAE83A-AFFF-4580-3504-1A96BA50BE77}"/>
              </a:ext>
            </a:extLst>
          </p:cNvPr>
          <p:cNvCxnSpPr>
            <a:cxnSpLocks/>
            <a:stCxn id="52" idx="2"/>
          </p:cNvCxnSpPr>
          <p:nvPr>
            <p:custDataLst>
              <p:tags r:id="rId13"/>
            </p:custDataLst>
          </p:nvPr>
        </p:nvCxnSpPr>
        <p:spPr>
          <a:xfrm flipH="1">
            <a:off x="6041858" y="2124893"/>
            <a:ext cx="1" cy="755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3C073C6-182E-43B8-7536-728650ADA32F}"/>
              </a:ext>
            </a:extLst>
          </p:cNvPr>
          <p:cNvCxnSpPr>
            <a:cxnSpLocks/>
            <a:stCxn id="7" idx="3"/>
            <a:endCxn id="52" idx="1"/>
          </p:cNvCxnSpPr>
          <p:nvPr>
            <p:custDataLst>
              <p:tags r:id="rId14"/>
            </p:custDataLst>
          </p:nvPr>
        </p:nvCxnSpPr>
        <p:spPr>
          <a:xfrm>
            <a:off x="4309110" y="1938078"/>
            <a:ext cx="1092918" cy="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48B2AD76-63A5-682D-8AED-10EAB729055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59817" y="246678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</p:spTree>
    <p:extLst>
      <p:ext uri="{BB962C8B-B14F-4D97-AF65-F5344CB8AC3E}">
        <p14:creationId xmlns:p14="http://schemas.microsoft.com/office/powerpoint/2010/main" val="210564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165D75-0947-DAEE-3FFE-A996D0ABD94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230EDC-246A-881A-78E5-C0DDBE22155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6353" y="166780"/>
            <a:ext cx="11049000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Intégration des contenus et des effets graphiques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Current weather and forecast data - Opera 2024-01-07 21-40-09">
            <a:hlinkClick r:id="" action="ppaction://media"/>
            <a:extLst>
              <a:ext uri="{FF2B5EF4-FFF2-40B4-BE49-F238E27FC236}">
                <a16:creationId xmlns:a16="http://schemas.microsoft.com/office/drawing/2014/main" id="{AC7774F1-9CF0-4BDD-E42B-4C57821D6D2B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5">
                  <p14:trim st="30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0903" y="1520268"/>
            <a:ext cx="7194631" cy="3817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1E496B9-832A-C64A-E63C-E330E5C71E07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92539" y="3022352"/>
            <a:ext cx="2228427" cy="1568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400" dirty="0"/>
          </a:p>
          <a:p>
            <a:endParaRPr lang="fr-F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Des effets d’animation;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Application est responsive;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Navigateurs compatibilité: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Google Chrome, Firefox, Opera, 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Validation </a:t>
            </a:r>
            <a:r>
              <a:rPr lang="fr-FR" sz="1200" i="0" u="none" strike="noStrike" baseline="0" dirty="0"/>
              <a:t>W3C</a:t>
            </a:r>
          </a:p>
          <a:p>
            <a:br>
              <a:rPr lang="fr-FR" sz="1400" dirty="0">
                <a:latin typeface="+mn-lt"/>
              </a:rPr>
            </a:br>
            <a:br>
              <a:rPr lang="fr-FR" sz="1400" dirty="0"/>
            </a:b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0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BAFA49-6279-44D3-9012-17C4B13CE23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AA7269-0316-CA19-D92A-01BB2441C2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8739" y="4850733"/>
            <a:ext cx="2385267" cy="5029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4BA56A-08A5-C6D3-5D6D-BD9271176C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086913" y="4850733"/>
            <a:ext cx="2065199" cy="5105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E5C2E24-A6F6-8788-2E68-7D43488132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17743" y="4850733"/>
            <a:ext cx="4435224" cy="7925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55631B-F322-4DF1-AE5F-88DEB3C16B7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1500" y="278125"/>
            <a:ext cx="11049000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Mise en conformité de l’application aux normes d’accès et de référencement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2EB45F7-441F-C654-4E0D-8463745BF3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r="35957"/>
          <a:stretch/>
        </p:blipFill>
        <p:spPr>
          <a:xfrm>
            <a:off x="8077828" y="783485"/>
            <a:ext cx="3082086" cy="24402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4A0037-3C71-3E0D-D018-FDCFF31EEB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55033" y="1051136"/>
            <a:ext cx="1422400" cy="18711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4F1473-7A24-6106-7AE6-891D7E976D8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35335" y="1235997"/>
            <a:ext cx="3158717" cy="12974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9BF631-A6A6-DB48-A5D4-A20934FB055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08740" y="4348480"/>
            <a:ext cx="17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Référencement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05A583-B5BB-C990-AC57-65B3746DC249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08739" y="2730078"/>
            <a:ext cx="1702568" cy="919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WAWE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Accessible Web</a:t>
            </a: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2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A9E0A-C85F-4343-F554-FEEE8C9B93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4283" y="430937"/>
            <a:ext cx="11234281" cy="352413"/>
          </a:xfrm>
          <a:solidFill>
            <a:srgbClr val="233E6F"/>
          </a:solidFill>
        </p:spPr>
        <p:txBody>
          <a:bodyPr>
            <a:norm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Programmation de l’interaction entre l’utilisateur et l’application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DB6D6B-34A5-2E2B-9C89-38FD8D32D55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B68B5B-D47A-A408-5BF5-AD3BE3071E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63065" y="1823001"/>
            <a:ext cx="2665869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JWT </a:t>
            </a:r>
            <a:r>
              <a:rPr lang="fr-FR" sz="1200" dirty="0">
                <a:solidFill>
                  <a:schemeClr val="tx1"/>
                </a:solidFill>
              </a:rPr>
              <a:t>courte vie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Refresh</a:t>
            </a:r>
            <a:r>
              <a:rPr lang="fr-FR" dirty="0">
                <a:solidFill>
                  <a:schemeClr val="tx1"/>
                </a:solidFill>
              </a:rPr>
              <a:t> JWT </a:t>
            </a:r>
            <a:r>
              <a:rPr lang="fr-FR" sz="1000" dirty="0">
                <a:solidFill>
                  <a:schemeClr val="tx1"/>
                </a:solidFill>
              </a:rPr>
              <a:t>longue vie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95D6B8-7EF8-3CA1-0226-334D45FED1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9862" y="1823897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Validation des formulaires côté client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FA6FAF-C2DE-5273-F10C-103DD08CA5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63066" y="3468054"/>
            <a:ext cx="2665868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Vérification des   inputs depuis express-</a:t>
            </a:r>
            <a:r>
              <a:rPr lang="fr-FR" dirty="0" err="1">
                <a:solidFill>
                  <a:schemeClr val="tx1"/>
                </a:solidFill>
              </a:rPr>
              <a:t>validator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sanitazer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85884A-B62B-7CD1-45C2-06E23FF5F20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46267" y="1823001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Vérification native de </a:t>
            </a:r>
            <a:r>
              <a:rPr lang="fr-FR" dirty="0" err="1">
                <a:solidFill>
                  <a:schemeClr val="tx1"/>
                </a:solidFill>
              </a:rPr>
              <a:t>MondoDb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Graphique 9" descr="Serveur contour">
            <a:extLst>
              <a:ext uri="{FF2B5EF4-FFF2-40B4-BE49-F238E27FC236}">
                <a16:creationId xmlns:a16="http://schemas.microsoft.com/office/drawing/2014/main" id="{90B6201B-1ECC-9E30-2F99-46E99C78B9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9444" y="1024325"/>
            <a:ext cx="720000" cy="720000"/>
          </a:xfrm>
          <a:prstGeom prst="rect">
            <a:avLst/>
          </a:prstGeom>
        </p:spPr>
      </p:pic>
      <p:pic>
        <p:nvPicPr>
          <p:cNvPr id="11" name="Graphique 10" descr="Base de données avec un remplissage uni">
            <a:extLst>
              <a:ext uri="{FF2B5EF4-FFF2-40B4-BE49-F238E27FC236}">
                <a16:creationId xmlns:a16="http://schemas.microsoft.com/office/drawing/2014/main" id="{FA1A1722-FB1A-C75B-D805-CB926892DA7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6019" y="904167"/>
            <a:ext cx="720000" cy="720000"/>
          </a:xfrm>
          <a:prstGeom prst="rect">
            <a:avLst/>
          </a:prstGeom>
        </p:spPr>
      </p:pic>
      <p:pic>
        <p:nvPicPr>
          <p:cNvPr id="14" name="Graphique 13" descr="Utilisateur avec un remplissage uni">
            <a:extLst>
              <a:ext uri="{FF2B5EF4-FFF2-40B4-BE49-F238E27FC236}">
                <a16:creationId xmlns:a16="http://schemas.microsoft.com/office/drawing/2014/main" id="{94F9747D-A459-4E9E-49EB-2747A7BE75D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2734" y="904167"/>
            <a:ext cx="720000" cy="72000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67E889A-E9B9-622B-B0D8-70A412D0416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58238" y="3429000"/>
            <a:ext cx="2665868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Routes privées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DB18BA5-435A-5C86-E39A-0222A575099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763067" y="5034103"/>
            <a:ext cx="2665867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Activation compte Reset mot de passe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7B09DFC-1BD4-5FB5-6AA6-A4D7D598528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8236" y="5034103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Message d’erreurs depuis server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C25C060-1DF2-B18E-EC4C-5DA7C382D64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343882" y="1194047"/>
            <a:ext cx="1389436" cy="606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Variables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d’environnement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79692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1E2DFD-09B2-BBDD-F2DA-E45905878F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C64DC3-0974-8193-B2B4-213172A878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/>
          <a:srcRect r="5541"/>
          <a:stretch/>
        </p:blipFill>
        <p:spPr>
          <a:xfrm>
            <a:off x="775898" y="1078823"/>
            <a:ext cx="4769224" cy="196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F2AE2-3B0D-1482-BBCC-873DDE1E1D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5898" y="4261371"/>
            <a:ext cx="4609834" cy="12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55157A-F102-1051-D653-817D545F8E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084343" y="4241644"/>
            <a:ext cx="3846211" cy="2114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F2DF63-E5A1-467C-94CA-A7BE7024D7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6987" y="501650"/>
            <a:ext cx="168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route privée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B55754-99D9-1D62-9CE2-17AC1C1877A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416799" y="74930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Server express vérification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EC8702-5336-3E2C-8852-101EA7AE0E9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53547" y="3815671"/>
            <a:ext cx="69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Hook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5675AB-8953-8749-79C8-E64546D1A30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48835" y="3811182"/>
            <a:ext cx="15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6CB673-6797-04AD-5382-114D168C100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24236" y="736003"/>
            <a:ext cx="6014604" cy="25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36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10096</TotalTime>
  <Words>840</Words>
  <Application>Microsoft Office PowerPoint</Application>
  <PresentationFormat>Grand écran</PresentationFormat>
  <Paragraphs>206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Calibri-Bold</vt:lpstr>
      <vt:lpstr>Thème Office</vt:lpstr>
      <vt:lpstr>Open Weather App</vt:lpstr>
      <vt:lpstr>Caractéristiques techniques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Programmation de l’interaction entre l’utilisateur et l’application</vt:lpstr>
      <vt:lpstr>Présentation PowerPoint</vt:lpstr>
      <vt:lpstr>Présentation PowerPoint</vt:lpstr>
      <vt:lpstr>Présentation PowerPoint</vt:lpstr>
      <vt:lpstr>Base de données: MongoDb  +  mongoose Lien vers Figma Shema</vt:lpstr>
      <vt:lpstr>Présentation PowerPoint</vt:lpstr>
      <vt:lpstr>Problématiques intéressantes rencontrées: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Weather App</dc:title>
  <dc:creator>Marina DARDÉ</dc:creator>
  <cp:lastModifiedBy>Marina DARDÉ</cp:lastModifiedBy>
  <cp:revision>28</cp:revision>
  <dcterms:created xsi:type="dcterms:W3CDTF">2024-01-04T06:09:39Z</dcterms:created>
  <dcterms:modified xsi:type="dcterms:W3CDTF">2024-01-11T14:43:56Z</dcterms:modified>
</cp:coreProperties>
</file>